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7559675" cy="10439400"/>
  <p:notesSz cx="6858000" cy="9144000"/>
  <p:embeddedFontLst>
    <p:embeddedFont>
      <p:font typeface="Nunito" pitchFamily="2" charset="0"/>
      <p:regular r:id="rId8"/>
      <p:bold r:id="rId9"/>
      <p:italic r:id="rId10"/>
      <p:boldItalic r:id="rId11"/>
    </p:embeddedFont>
    <p:embeddedFont>
      <p:font typeface="Nunito Sans" pitchFamily="2" charset="0"/>
      <p:regular r:id="rId12"/>
    </p:embeddedFont>
    <p:embeddedFont>
      <p:font typeface="Nunito Sans SemiBold" pitchFamily="2" charset="0"/>
      <p:regular r:id="rId13"/>
      <p:bold r:id="rId14"/>
      <p:italic r:id="rId15"/>
      <p:boldItalic r:id="rId16"/>
    </p:embeddedFont>
    <p:embeddedFont>
      <p:font typeface="Nunito SemiBold" pitchFamily="2" charset="0"/>
      <p:bold r:id="rId17"/>
    </p:embeddedFont>
    <p:embeddedFont>
      <p:font typeface="Roboto" panose="02000000000000000000" pitchFamily="2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58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59C"/>
    <a:srgbClr val="13213E"/>
    <a:srgbClr val="6C7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D6D6C-2FD8-47B2-824D-11CDA68E5D13}" v="10" dt="2023-10-24T10:23:08.837"/>
    <p1510:client id="{287F1BE9-7CCA-B20D-833D-4D771C4AB915}" v="17" dt="2023-11-08T17:28:38.301"/>
    <p1510:client id="{34532C3A-D4D4-42F4-BC49-B7362CE28ACC}" v="53" dt="2023-12-06T15:19:15.042"/>
    <p1510:client id="{3D810557-C087-4B9A-B8B6-B78FDF4E5471}" v="191" dt="2023-10-24T10:04:39.423"/>
    <p1510:client id="{49B74B0B-F686-4109-86EB-7518505DCF0D}" v="37" dt="2023-10-23T12:56:18.527"/>
    <p1510:client id="{6ACE6567-0B3B-4B44-BB74-223CDE8B6421}" v="1" dt="2023-12-06T15:21:56.562"/>
    <p1510:client id="{AD0BBFC7-20E1-4D91-9518-E7A0563A6D5D}" v="11" dt="2023-10-24T11:34:58.259"/>
    <p1510:client id="{E06212E1-A13B-4B87-9040-C76933382DE2}" v="11" dt="2023-10-23T12:58:25.420"/>
    <p1510:client id="{E8EF9C51-7D60-422C-B0A4-2C46407DAC73}" v="10" dt="2023-11-21T13:50:31.753"/>
    <p1510:client id="{EABF4873-D6BD-47DB-898E-29945D36DD67}" v="25" dt="2023-10-18T08:10:33.265"/>
    <p1510:client id="{ED9ACF89-6569-4745-AD37-73B3A2458F80}" v="7" dt="2023-10-24T10:15:32.761"/>
  </p1510:revLst>
</p1510:revInfo>
</file>

<file path=ppt/tableStyles.xml><?xml version="1.0" encoding="utf-8"?>
<a:tblStyleLst xmlns:a="http://schemas.openxmlformats.org/drawingml/2006/main" def="{609F7870-8208-4F0D-9F39-F56E4E86B018}">
  <a:tblStyle styleId="{609F7870-8208-4F0D-9F39-F56E4E86B01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290" y="-336"/>
      </p:cViewPr>
      <p:guideLst>
        <p:guide orient="horz" pos="3288"/>
        <p:guide pos="2381"/>
        <p:guide orient="horz" pos="15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customXml" Target="../customXml/item2.xml"/><Relationship Id="rId16" Type="http://schemas.openxmlformats.org/officeDocument/2006/relationships/font" Target="fonts/font9.fntdata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23" Type="http://schemas.microsoft.com/office/2015/10/relationships/revisionInfo" Target="revisionInfo.xml"/><Relationship Id="rId10" Type="http://schemas.openxmlformats.org/officeDocument/2006/relationships/font" Target="fonts/font3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48937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600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f129260a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f129260a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1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6212"/>
            <a:ext cx="7560001" cy="22923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61575" y="947225"/>
            <a:ext cx="4490400" cy="8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fr" sz="16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ENTREMETS ET PETITS GATEAUX</a:t>
            </a:r>
            <a:endParaRPr lang="fr" sz="1600" b="1">
              <a:solidFill>
                <a:srgbClr val="FFFFFF"/>
              </a:solidFill>
              <a:latin typeface="Nunito"/>
              <a:ea typeface="Nunito"/>
              <a:cs typeface="Nunito"/>
            </a:endParaRPr>
          </a:p>
          <a:p>
            <a:pPr algn="ctr"/>
            <a:endParaRPr lang="fr" b="1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5400000">
            <a:off x="-1352925" y="6046275"/>
            <a:ext cx="78603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DB318A"/>
                </a:solidFill>
              </a:rPr>
              <a:t>• • • • • • • • • • • • • • • • • • • • • • • • • • • • • • • • • • • • • • • • • • • • • • • • • • • • • • • • • • • • • • •  </a:t>
            </a:r>
            <a:endParaRPr>
              <a:solidFill>
                <a:srgbClr val="DB318A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-104775" y="2428950"/>
            <a:ext cx="2462700" cy="7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ea typeface="Nunito Sans SemiBold"/>
                <a:sym typeface="Nunito Sans SemiBold"/>
              </a:rPr>
              <a:t>LIEU(X) DE FORMATION</a:t>
            </a:r>
            <a:endParaRPr sz="110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Campus de Paris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(Métro 4 - Arrêt Saint Placide)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ea typeface="Nunito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ea typeface="Nunito Sans SemiBold"/>
                <a:sym typeface="Nunito Sans SemiBold"/>
              </a:rPr>
              <a:t>ACCESSIBILITÉ</a:t>
            </a:r>
            <a:endParaRPr sz="110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Le site de formation est accessible aux personnes à mobilité réduite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ea typeface="Nunito Sans SemiBold"/>
                <a:sym typeface="Nunito Sans SemiBold"/>
              </a:rPr>
              <a:t>RYTHME</a:t>
            </a:r>
            <a:endParaRPr sz="110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algn="r">
              <a:buClr>
                <a:schemeClr val="dk1"/>
              </a:buClr>
              <a:buSzPts val="1100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5 jours 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(35 h - 7 h par jour)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ea typeface="Nunito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ea typeface="Nunito Sans SemiBold"/>
                <a:sym typeface="Nunito Sans SemiBold"/>
              </a:rPr>
              <a:t>PRÉ-REQUIS</a:t>
            </a:r>
            <a:endParaRPr sz="110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457200" algn="r"/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 Avoir suivi une formation de pâtisserie professionnelle : les fondamentaux de la pâtisserie professionnelle du catalogue FERRANDI ou équivalent</a:t>
            </a:r>
            <a:endParaRPr sz="1100">
              <a:solidFill>
                <a:srgbClr val="202124"/>
              </a:solidFill>
              <a:highlight>
                <a:srgbClr val="FFFFFF"/>
              </a:highlight>
              <a:ea typeface="Roboto"/>
              <a:sym typeface="Roboto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202124"/>
              </a:solidFill>
              <a:highlight>
                <a:srgbClr val="FFFFFF"/>
              </a:highlight>
              <a:ea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ea typeface="Nunito Sans SemiBold"/>
                <a:sym typeface="Nunito Sans SemiBold"/>
              </a:rPr>
              <a:t>PUBLIC VISÉ</a:t>
            </a:r>
            <a:endParaRPr sz="110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457200" algn="r"/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Adultes avec projet professionnel</a:t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750" y="9935325"/>
            <a:ext cx="1577980" cy="3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/>
          <p:nvPr/>
        </p:nvSpPr>
        <p:spPr>
          <a:xfrm>
            <a:off x="0" y="9685450"/>
            <a:ext cx="7560000" cy="754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2129" y="9831300"/>
            <a:ext cx="5895741" cy="45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-1" y="10421175"/>
            <a:ext cx="7560001" cy="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2731950" y="2428950"/>
            <a:ext cx="4592700" cy="7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ea typeface="Nunito Sans SemiBold"/>
                <a:sym typeface="Nunito Sans SemiBold"/>
              </a:rPr>
              <a:t>DATES</a:t>
            </a:r>
            <a:endParaRPr sz="1100" dirty="0">
              <a:solidFill>
                <a:srgbClr val="DB318A"/>
              </a:solidFill>
              <a:ea typeface="Nunito Sans SemiBold"/>
              <a:sym typeface="Nunito Sans SemiBold"/>
            </a:endParaRPr>
          </a:p>
          <a:p>
            <a:r>
              <a:rPr lang="fr" sz="1100">
                <a:solidFill>
                  <a:srgbClr val="000F2E"/>
                </a:solidFill>
                <a:sym typeface="Nunito"/>
              </a:rPr>
              <a:t>Session du 24 au 28 juin 2024 </a:t>
            </a:r>
            <a:endParaRPr lang="en-US" sz="1100" dirty="0"/>
          </a:p>
          <a:p>
            <a:endParaRPr lang="fr" sz="1100" dirty="0">
              <a:solidFill>
                <a:srgbClr val="000F2E"/>
              </a:solidFill>
              <a:ea typeface="Nunito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lang="fr" sz="1100" dirty="0">
              <a:solidFill>
                <a:srgbClr val="000F2E"/>
              </a:solidFill>
              <a:ea typeface="Nunito"/>
            </a:endParaRPr>
          </a:p>
          <a:p>
            <a:pPr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F10696"/>
                </a:solidFill>
                <a:ea typeface="Nunito Sans SemiBold"/>
                <a:sym typeface="Nunito Sans SemiBold"/>
              </a:rPr>
              <a:t>MODALITÉS ET DELAIS D’ACCÈS</a:t>
            </a:r>
            <a:endParaRPr sz="1100" dirty="0">
              <a:solidFill>
                <a:srgbClr val="F10696"/>
              </a:solidFill>
              <a:ea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13213E"/>
                </a:solidFill>
              </a:rPr>
              <a:t>Prise de contact téléphonique. </a:t>
            </a:r>
          </a:p>
          <a:p>
            <a:r>
              <a:rPr lang="fr" sz="1100" dirty="0">
                <a:solidFill>
                  <a:srgbClr val="13213E"/>
                </a:solidFill>
              </a:rPr>
              <a:t>Renseignement et retour du</a:t>
            </a:r>
            <a:r>
              <a:rPr lang="fr-FR" sz="1100" dirty="0">
                <a:solidFill>
                  <a:srgbClr val="13213E"/>
                </a:solidFill>
              </a:rPr>
              <a:t> bulletin d’inscription. </a:t>
            </a:r>
            <a:endParaRPr lang="fr" sz="1100" dirty="0">
              <a:solidFill>
                <a:srgbClr val="13213E"/>
              </a:solidFill>
            </a:endParaRPr>
          </a:p>
          <a:p>
            <a:r>
              <a:rPr lang="fr-FR" sz="1100" dirty="0">
                <a:solidFill>
                  <a:srgbClr val="13213E"/>
                </a:solidFill>
              </a:rPr>
              <a:t>Prise de contact par l'école sous 48 heures pour validation de</a:t>
            </a:r>
          </a:p>
          <a:p>
            <a:r>
              <a:rPr lang="fr-FR" sz="1100" dirty="0">
                <a:solidFill>
                  <a:srgbClr val="13213E"/>
                </a:solidFill>
              </a:rPr>
              <a:t>l'inscription. </a:t>
            </a:r>
          </a:p>
          <a:p>
            <a:endParaRPr lang="fr-FR" sz="1100" dirty="0">
              <a:solidFill>
                <a:srgbClr val="000F2E"/>
              </a:solidFill>
              <a:ea typeface="Nunito SemiBold"/>
            </a:endParaRPr>
          </a:p>
          <a:p>
            <a:pPr>
              <a:buClr>
                <a:schemeClr val="dk1"/>
              </a:buClr>
              <a:buSzPts val="1100"/>
            </a:pPr>
            <a:endParaRPr lang="fr" sz="1100" dirty="0">
              <a:solidFill>
                <a:srgbClr val="F10696"/>
              </a:solidFill>
              <a:ea typeface="Nunito SemiBold"/>
              <a:sym typeface="Nunito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ea typeface="Nunito SemiBold"/>
                <a:sym typeface="Nunito SemiBold"/>
              </a:rPr>
              <a:t>OBJECTIFS</a:t>
            </a:r>
            <a:endParaRPr sz="1100" dirty="0">
              <a:solidFill>
                <a:srgbClr val="F10696"/>
              </a:solidFill>
              <a:ea typeface="Nunito SemiBold"/>
              <a:sym typeface="Nunito SemiBold"/>
            </a:endParaRPr>
          </a:p>
          <a:p>
            <a:pPr>
              <a:buSzPts val="1100"/>
            </a:pPr>
            <a:r>
              <a:rPr lang="fr" sz="1100" dirty="0">
                <a:solidFill>
                  <a:srgbClr val="13213E"/>
                </a:solidFill>
              </a:rPr>
              <a:t>Préparer les épreuves du bloc de compétence RNCP35316BC02 - Entremets et petits gâteaux</a:t>
            </a:r>
          </a:p>
          <a:p>
            <a:pPr>
              <a:buSzPts val="1100"/>
            </a:pPr>
            <a:endParaRPr lang="fr" sz="1100" dirty="0">
              <a:solidFill>
                <a:srgbClr val="13213E"/>
              </a:solidFill>
              <a:ea typeface="Nunito"/>
            </a:endParaRP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Organiser la production </a:t>
            </a: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Préparer des éléments de garniture </a:t>
            </a: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Préparer les fonds d’un entremets et/ou des petits gâteaux  </a:t>
            </a: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Monter, garnir et glacer un entremets et/ou des petits gâteaux</a:t>
            </a: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Décorer un entremets et/ou des petits gâteaux</a:t>
            </a: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Valoriser la pâtisserie élaborée</a:t>
            </a:r>
          </a:p>
          <a:p>
            <a:pPr marL="171450" indent="-171450">
              <a:buChar char="•"/>
            </a:pPr>
            <a:r>
              <a:rPr lang="fr" sz="1100" dirty="0">
                <a:solidFill>
                  <a:srgbClr val="13213E"/>
                </a:solidFill>
              </a:rPr>
              <a:t>Mesurer le coût des produits fabriqués         </a:t>
            </a:r>
            <a:endParaRPr lang="fr" dirty="0">
              <a:solidFill>
                <a:srgbClr val="13213E"/>
              </a:solidFill>
            </a:endParaRPr>
          </a:p>
          <a:p>
            <a:pPr marL="171450" indent="-171450">
              <a:buSzPts val="1100"/>
              <a:buChar char="•"/>
            </a:pPr>
            <a:endParaRPr lang="fr" sz="1100" dirty="0">
              <a:solidFill>
                <a:srgbClr val="13213E"/>
              </a:solidFill>
              <a:ea typeface="Nunito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</a:pPr>
            <a:endParaRPr lang="fr" sz="1100" dirty="0">
              <a:solidFill>
                <a:srgbClr val="F10696"/>
              </a:solidFill>
              <a:ea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F10696"/>
                </a:solidFill>
                <a:ea typeface="Nunito SemiBold"/>
                <a:sym typeface="Nunito SemiBold"/>
              </a:rPr>
              <a:t>CONTENU PÉDAGOGIQUE</a:t>
            </a:r>
            <a:endParaRPr sz="1100" dirty="0">
              <a:solidFill>
                <a:srgbClr val="F10696"/>
              </a:solidFill>
              <a:ea typeface="Nunito SemiBold"/>
              <a:sym typeface="Nunito SemiBold"/>
            </a:endParaRPr>
          </a:p>
          <a:p>
            <a:pPr algn="just"/>
            <a:r>
              <a:rPr lang="fr" sz="1100" dirty="0">
                <a:solidFill>
                  <a:srgbClr val="13213E"/>
                </a:solidFill>
                <a:ea typeface="Nunito"/>
                <a:sym typeface="Nunito"/>
              </a:rPr>
              <a:t>Les techniques de fabrication d'entremets et de petits gâteaux.</a:t>
            </a:r>
            <a:endParaRPr sz="1100" dirty="0">
              <a:solidFill>
                <a:srgbClr val="13213E"/>
              </a:solidFill>
              <a:ea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0F2E"/>
              </a:solidFill>
              <a:ea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ea typeface="Nunito"/>
                <a:sym typeface="Nunito"/>
              </a:rPr>
              <a:t>Les différentes formes de montages : en cercle, en carré, en cadre.</a:t>
            </a:r>
            <a:endParaRPr sz="1100" dirty="0">
              <a:solidFill>
                <a:srgbClr val="000F2E"/>
              </a:solidFill>
              <a:ea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000F2E"/>
              </a:solidFill>
              <a:ea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ea typeface="Nunito"/>
                <a:sym typeface="Nunito"/>
              </a:rPr>
              <a:t>L’association des saveurs, des textures et des couleurs pour obtenir un équilibre gustatif et une décoration raffinée.</a:t>
            </a:r>
            <a:endParaRPr sz="1100" dirty="0">
              <a:solidFill>
                <a:srgbClr val="000F2E"/>
              </a:solidFill>
              <a:ea typeface="Nunito"/>
              <a:sym typeface="Nuni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F10696"/>
              </a:solidFill>
              <a:ea typeface="Nunito SemiBold"/>
              <a:sym typeface="Nunito SemiBold"/>
            </a:endParaRPr>
          </a:p>
          <a:p>
            <a:pPr algn="just"/>
            <a:r>
              <a:rPr lang="fr" sz="1100" dirty="0">
                <a:solidFill>
                  <a:srgbClr val="F2159C"/>
                </a:solidFill>
              </a:rPr>
              <a:t>EVALUATION</a:t>
            </a:r>
          </a:p>
          <a:p>
            <a:r>
              <a:rPr lang="en-US" sz="1100" dirty="0" err="1">
                <a:solidFill>
                  <a:srgbClr val="13213E"/>
                </a:solidFill>
              </a:rPr>
              <a:t>Ponctuel</a:t>
            </a:r>
            <a:r>
              <a:rPr lang="en-US" sz="1100" dirty="0">
                <a:solidFill>
                  <a:srgbClr val="13213E"/>
                </a:solidFill>
              </a:rPr>
              <a:t> </a:t>
            </a:r>
            <a:r>
              <a:rPr lang="en-US" sz="1100" dirty="0" err="1">
                <a:solidFill>
                  <a:srgbClr val="13213E"/>
                </a:solidFill>
              </a:rPr>
              <a:t>écrit</a:t>
            </a:r>
            <a:r>
              <a:rPr lang="en-US" sz="1100" dirty="0">
                <a:solidFill>
                  <a:srgbClr val="13213E"/>
                </a:solidFill>
              </a:rPr>
              <a:t>, pratique et oral</a:t>
            </a:r>
            <a:endParaRPr dirty="0">
              <a:solidFill>
                <a:srgbClr val="13213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0" y="8869050"/>
            <a:ext cx="7560000" cy="15711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 rot="5400000">
            <a:off x="640200" y="2932725"/>
            <a:ext cx="62796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DB318A"/>
                </a:solidFill>
              </a:rPr>
              <a:t>• • • • • • • • • • • • • • • • • • • • • • • • • • • • • • • • • • • • • • • • • • • • • • • • • • • • • • </a:t>
            </a:r>
            <a:endParaRPr>
              <a:solidFill>
                <a:srgbClr val="DB318A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89500" y="190575"/>
            <a:ext cx="3188100" cy="3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ea typeface="Nunito Sans SemiBold"/>
                <a:sym typeface="Nunito Sans SemiBold"/>
              </a:rPr>
              <a:t>MÉTHODES ET MOYENS MOBILISÉS</a:t>
            </a:r>
            <a:endParaRPr lang="fr-FR" sz="1100">
              <a:solidFill>
                <a:srgbClr val="DB318A"/>
              </a:solidFill>
              <a:ea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Exposés et exercices d'application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Démonstrations des gestes professionnels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100% Pratique : Formation-action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Analyse critique des productions</a:t>
            </a:r>
            <a:endParaRPr sz="1100">
              <a:solidFill>
                <a:srgbClr val="F10696"/>
              </a:solidFill>
              <a:ea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ea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ea typeface="Nunito SemiBold"/>
                <a:sym typeface="Nunito SemiBold"/>
              </a:rPr>
              <a:t>MODALITÉS D’ÉVALUATION</a:t>
            </a:r>
            <a:endParaRPr sz="110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457200" indent="-298450" algn="just"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highlight>
                  <a:schemeClr val="lt1"/>
                </a:highlight>
                <a:ea typeface="Nunito Sans SemiBold"/>
                <a:sym typeface="Nunito Sans SemiBold"/>
              </a:rPr>
              <a:t>Evaluation formative des productions réalisées en cours et en fin de formation </a:t>
            </a:r>
            <a:endParaRPr lang="fr" sz="1100">
              <a:solidFill>
                <a:srgbClr val="000F2E"/>
              </a:solidFill>
              <a:highlight>
                <a:srgbClr val="FFFFFF"/>
              </a:highlight>
              <a:ea typeface="Nunito Sans SemiBold"/>
            </a:endParaRPr>
          </a:p>
          <a:p>
            <a:pPr marL="457200" indent="-298450" algn="just"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-FR" sz="1100">
                <a:solidFill>
                  <a:srgbClr val="000F2E"/>
                </a:solidFill>
                <a:highlight>
                  <a:srgbClr val="FFFFFF"/>
                </a:highlight>
                <a:ea typeface="Nunito Sans SemiBold"/>
              </a:rPr>
              <a:t>Evaluation sommative en fin de formation</a:t>
            </a:r>
            <a:endParaRPr sz="1100">
              <a:solidFill>
                <a:srgbClr val="000F2E"/>
              </a:solidFill>
              <a:highlight>
                <a:srgbClr val="FFFFFF"/>
              </a:highlight>
              <a:ea typeface="Nunito Sans SemiBold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Questionnaire de satisfaction en fin de stage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ea typeface="Nunito Sans SemiBold"/>
                <a:sym typeface="Nunito Sans SemiBold"/>
              </a:rPr>
              <a:t>Attestation de participation FERRANDI Paris délivrée à la fin du stage</a:t>
            </a:r>
            <a:endParaRPr sz="1100">
              <a:solidFill>
                <a:srgbClr val="000F2E"/>
              </a:solidFill>
              <a:ea typeface="Nunito Sans SemiBold"/>
              <a:sym typeface="Nunito Sans SemiBold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3949" y="10439988"/>
            <a:ext cx="7560001" cy="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2129" y="9907500"/>
            <a:ext cx="5895741" cy="45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204500" y="8428113"/>
            <a:ext cx="45309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i="1">
                <a:solidFill>
                  <a:srgbClr val="999999"/>
                </a:solidFill>
                <a:latin typeface="Nunito"/>
                <a:ea typeface="Nunito"/>
                <a:cs typeface="Nunito"/>
                <a:sym typeface="Nunito"/>
              </a:rPr>
              <a:t>Les informations sur cette fiche sont données à titre indicatif.</a:t>
            </a:r>
            <a:endParaRPr sz="1000" i="1">
              <a:solidFill>
                <a:srgbClr val="99999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293900" y="7022844"/>
            <a:ext cx="3188100" cy="1390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74" name="Google Shape;74;p14"/>
          <p:cNvSpPr txBox="1"/>
          <p:nvPr/>
        </p:nvSpPr>
        <p:spPr>
          <a:xfrm>
            <a:off x="293900" y="7596075"/>
            <a:ext cx="31881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FFFFFF"/>
                </a:solidFill>
                <a:ea typeface="Nunito Sans"/>
                <a:sym typeface="Nunito Sans"/>
              </a:rPr>
              <a:t>Chargé de clientèle </a:t>
            </a:r>
            <a:endParaRPr sz="1100" b="1">
              <a:solidFill>
                <a:srgbClr val="FFFFFF"/>
              </a:solidFill>
              <a:ea typeface="Nunito Sans"/>
              <a:sym typeface="Nunito Sans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51350" y="7867050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FFFFF"/>
                </a:solidFill>
                <a:ea typeface="Nunito Sans SemiBold"/>
                <a:sym typeface="Nunito Sans SemiBold"/>
              </a:rPr>
              <a:t>01 49 54 29 71 </a:t>
            </a:r>
            <a:endParaRPr sz="1100">
              <a:solidFill>
                <a:srgbClr val="FFFFFF"/>
              </a:solidFill>
              <a:ea typeface="Nunito Sans SemiBold"/>
              <a:sym typeface="Nunito Sans SemiBold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51350" y="8099938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FFFFF"/>
                </a:solidFill>
                <a:ea typeface="Nunito Sans SemiBold"/>
                <a:sym typeface="Nunito Sans SemiBold"/>
              </a:rPr>
              <a:t>jceccaldi@ferrandi-paris.fr </a:t>
            </a:r>
            <a:endParaRPr sz="1100">
              <a:solidFill>
                <a:srgbClr val="FFFFFF"/>
              </a:solidFill>
              <a:ea typeface="Nunito Sans SemiBold"/>
              <a:sym typeface="Nunito Sans SemiBold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51350" y="7092188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F10696"/>
                </a:solidFill>
                <a:ea typeface="Nunito Sans"/>
                <a:sym typeface="Nunito Sans"/>
              </a:rPr>
              <a:t>CONTACT</a:t>
            </a:r>
            <a:endParaRPr sz="1100" b="1">
              <a:solidFill>
                <a:srgbClr val="F10696"/>
              </a:solidFill>
              <a:ea typeface="Nunito Sans"/>
              <a:sym typeface="Nunito Sans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448200" y="7330850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FFFFFF"/>
                </a:solidFill>
                <a:ea typeface="Nunito Sans"/>
                <a:sym typeface="Nunito Sans"/>
              </a:rPr>
              <a:t>Jean-François Ceccaldi </a:t>
            </a:r>
            <a:endParaRPr sz="1100" b="1">
              <a:solidFill>
                <a:srgbClr val="FFFFFF"/>
              </a:solidFill>
              <a:ea typeface="Nunito Sans"/>
              <a:sym typeface="Nunito Sans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3940871" y="176533"/>
            <a:ext cx="3188100" cy="3064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highlight>
                  <a:schemeClr val="lt1"/>
                </a:highlight>
                <a:ea typeface="Nunito Sans SemiBold"/>
                <a:sym typeface="Nunito Sans SemiBold"/>
              </a:rPr>
              <a:t>LES RÉSULTATS OBTENUS</a:t>
            </a:r>
            <a:endParaRPr sz="1100" dirty="0">
              <a:solidFill>
                <a:srgbClr val="F10696"/>
              </a:solidFill>
              <a:highlight>
                <a:schemeClr val="lt1"/>
              </a:highlight>
              <a:ea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-FR" sz="1100" dirty="0">
              <a:solidFill>
                <a:srgbClr val="F10696"/>
              </a:solidFill>
              <a:ea typeface="Times New Roman"/>
            </a:endParaRPr>
          </a:p>
          <a:p>
            <a:r>
              <a:rPr lang="fr" sz="3800" dirty="0">
                <a:solidFill>
                  <a:srgbClr val="F10696"/>
                </a:solidFill>
                <a:highlight>
                  <a:srgbClr val="FFFFFF"/>
                </a:highlight>
                <a:ea typeface="Nunito Sans SemiBold"/>
              </a:rPr>
              <a:t>95,8</a:t>
            </a:r>
            <a:r>
              <a:rPr lang="fr" sz="1900" dirty="0">
                <a:solidFill>
                  <a:srgbClr val="F10696"/>
                </a:solidFill>
                <a:highlight>
                  <a:srgbClr val="FFFFFF"/>
                </a:highlight>
                <a:ea typeface="Nunito Sans SemiBold"/>
              </a:rPr>
              <a:t>%</a:t>
            </a:r>
            <a:endParaRPr lang="en-US" sz="1900" dirty="0">
              <a:solidFill>
                <a:srgbClr val="F10696"/>
              </a:solidFill>
              <a:ea typeface="Nunito Sans SemiBold"/>
            </a:endParaRPr>
          </a:p>
          <a:p>
            <a:r>
              <a:rPr lang="fr" sz="1100" dirty="0">
                <a:solidFill>
                  <a:srgbClr val="F10696"/>
                </a:solidFill>
                <a:ea typeface="Nunito Sans SemiBold"/>
              </a:rPr>
              <a:t>Taux de satisfaction globale des stagiaires en Formation Continue en 2022/2023 </a:t>
            </a:r>
            <a:endParaRPr lang="en-US" sz="1100" dirty="0">
              <a:solidFill>
                <a:srgbClr val="F10696"/>
              </a:solidFill>
              <a:ea typeface="Nunito Sans SemiBold"/>
            </a:endParaRPr>
          </a:p>
          <a:p>
            <a:r>
              <a:rPr lang="fr" sz="1100" dirty="0">
                <a:solidFill>
                  <a:srgbClr val="F10696"/>
                </a:solidFill>
                <a:ea typeface="Nunito Sans SemiBold"/>
              </a:rPr>
              <a:t>(Très satisfait/ Satisfait)</a:t>
            </a:r>
            <a:endParaRPr lang="en-US" sz="1100" dirty="0">
              <a:solidFill>
                <a:srgbClr val="F10696"/>
              </a:solidFill>
              <a:ea typeface="Nunito Sans SemiBold"/>
            </a:endParaRPr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ea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ea typeface="Nunito Sans SemiBold"/>
                <a:sym typeface="Nunito Sans SemiBold"/>
              </a:rPr>
              <a:t>TARIFS ET FRAIS</a:t>
            </a:r>
            <a:endParaRPr sz="1100" dirty="0">
              <a:solidFill>
                <a:srgbClr val="F10696"/>
              </a:solidFill>
              <a:ea typeface="Nunito Sans SemiBold"/>
              <a:sym typeface="Nunito Sans SemiBold"/>
            </a:endParaRPr>
          </a:p>
          <a:p>
            <a:pPr>
              <a:buClr>
                <a:schemeClr val="dk1"/>
              </a:buClr>
              <a:buSzPts val="1100"/>
            </a:pPr>
            <a:r>
              <a:rPr lang="fr" sz="1100" dirty="0">
                <a:solidFill>
                  <a:srgbClr val="000F2E"/>
                </a:solidFill>
                <a:ea typeface="Nunito"/>
                <a:sym typeface="Nunito"/>
              </a:rPr>
              <a:t>2 100 euros</a:t>
            </a:r>
            <a:endParaRPr lang="fr" sz="1100" dirty="0">
              <a:solidFill>
                <a:srgbClr val="F10696"/>
              </a:solidFill>
              <a:ea typeface="Nunito"/>
            </a:endParaRPr>
          </a:p>
          <a:p>
            <a:pPr>
              <a:buSzPts val="1100"/>
            </a:pPr>
            <a:endParaRPr lang="fr" sz="1100" dirty="0">
              <a:solidFill>
                <a:srgbClr val="000F2E"/>
              </a:solidFill>
              <a:ea typeface="Nunito Sans SemiBold"/>
            </a:endParaRPr>
          </a:p>
          <a:p>
            <a:endParaRPr lang="fr-FR" sz="1100" dirty="0">
              <a:ea typeface="Nunito Sans SemiBold"/>
            </a:endParaRPr>
          </a:p>
          <a:p>
            <a:r>
              <a:rPr lang="fr-FR" sz="1100" dirty="0">
                <a:solidFill>
                  <a:srgbClr val="F10696"/>
                </a:solidFill>
                <a:ea typeface="Nunito Sans SemiBold"/>
              </a:rPr>
              <a:t>FORMATION ELIGIBLE AU CPF *</a:t>
            </a:r>
            <a:endParaRPr lang="en-US" sz="1100" dirty="0">
              <a:solidFill>
                <a:srgbClr val="F10696"/>
              </a:solidFill>
              <a:ea typeface="Nunito Sans SemiBold"/>
            </a:endParaRPr>
          </a:p>
          <a:p>
            <a:r>
              <a:rPr lang="fr" sz="1100" dirty="0">
                <a:solidFill>
                  <a:schemeClr val="tx1"/>
                </a:solidFill>
                <a:ea typeface="Nunito Sans SemiBold"/>
              </a:rPr>
              <a:t>RNCP35316BC02</a:t>
            </a:r>
          </a:p>
          <a:p>
            <a:endParaRPr lang="fr" sz="1100" dirty="0">
              <a:solidFill>
                <a:schemeClr val="tx1"/>
              </a:solidFill>
              <a:ea typeface="Nunito Sans SemiBold"/>
            </a:endParaRPr>
          </a:p>
          <a:p>
            <a:pPr marL="171450" indent="-171450">
              <a:buChar char="•"/>
            </a:pPr>
            <a:r>
              <a:rPr lang="fr" sz="900" dirty="0">
                <a:solidFill>
                  <a:schemeClr val="tx1"/>
                </a:solidFill>
                <a:ea typeface="Nunito Sans SemiBold"/>
              </a:rPr>
              <a:t>En mobilisant votre CPF, vous vous engagez à vous inscrire en candidat libre au CAP Pâtissier</a:t>
            </a:r>
          </a:p>
          <a:p>
            <a:endParaRPr lang="fr-FR" sz="1100" dirty="0">
              <a:solidFill>
                <a:schemeClr val="tx1"/>
              </a:solidFill>
              <a:ea typeface="Nunito Sans SemiBold"/>
            </a:endParaRPr>
          </a:p>
          <a:p>
            <a:pPr>
              <a:buSzPts val="1100"/>
            </a:pPr>
            <a:endParaRPr lang="fr" sz="1100" dirty="0">
              <a:solidFill>
                <a:srgbClr val="000F2E"/>
              </a:solidFill>
              <a:ea typeface="Nunito Sans SemiBold"/>
            </a:endParaRPr>
          </a:p>
        </p:txBody>
      </p:sp>
      <p:graphicFrame>
        <p:nvGraphicFramePr>
          <p:cNvPr id="80" name="Google Shape;80;p14"/>
          <p:cNvGraphicFramePr/>
          <p:nvPr>
            <p:extLst>
              <p:ext uri="{D42A27DB-BD31-4B8C-83A1-F6EECF244321}">
                <p14:modId xmlns:p14="http://schemas.microsoft.com/office/powerpoint/2010/main" val="3939587722"/>
              </p:ext>
            </p:extLst>
          </p:nvPr>
        </p:nvGraphicFramePr>
        <p:xfrm>
          <a:off x="5101575" y="8526863"/>
          <a:ext cx="2247900" cy="256200"/>
        </p:xfrm>
        <a:graphic>
          <a:graphicData uri="http://schemas.openxmlformats.org/drawingml/2006/table">
            <a:tbl>
              <a:tblPr>
                <a:noFill/>
                <a:tableStyleId>{609F7870-8208-4F0D-9F39-F56E4E86B018}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Date de mise à jour :</a:t>
                      </a:r>
                      <a:endParaRPr sz="10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>
                          <a:solidFill>
                            <a:schemeClr val="tx1"/>
                          </a:solidFill>
                        </a:rPr>
                        <a:t>06/12/2023</a:t>
                      </a:r>
                      <a:endParaRPr sz="1000" dirty="0">
                        <a:solidFill>
                          <a:schemeClr val="tx1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1" name="Google Shape;81;p14"/>
          <p:cNvPicPr preferRelativeResize="0"/>
          <p:nvPr/>
        </p:nvPicPr>
        <p:blipFill rotWithShape="1">
          <a:blip r:embed="rId5">
            <a:alphaModFix/>
          </a:blip>
          <a:srcRect r="63757"/>
          <a:stretch/>
        </p:blipFill>
        <p:spPr>
          <a:xfrm>
            <a:off x="2615105" y="8938225"/>
            <a:ext cx="2329774" cy="97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7BBA40C3311546A44927F66E5D8138" ma:contentTypeVersion="6" ma:contentTypeDescription="Crée un document." ma:contentTypeScope="" ma:versionID="0a1711988b01d77fb899b6d79beb9aa8">
  <xsd:schema xmlns:xsd="http://www.w3.org/2001/XMLSchema" xmlns:xs="http://www.w3.org/2001/XMLSchema" xmlns:p="http://schemas.microsoft.com/office/2006/metadata/properties" xmlns:ns2="f5b84231-98ef-435f-b76d-159723be5d2c" xmlns:ns3="ac3ac4d5-b33f-40f1-b1ca-b6be86d5d30f" targetNamespace="http://schemas.microsoft.com/office/2006/metadata/properties" ma:root="true" ma:fieldsID="d6fc48102cfa5646d88a5531ff3079b2" ns2:_="" ns3:_="">
    <xsd:import namespace="f5b84231-98ef-435f-b76d-159723be5d2c"/>
    <xsd:import namespace="ac3ac4d5-b33f-40f1-b1ca-b6be86d5d3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84231-98ef-435f-b76d-159723be5d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ac4d5-b33f-40f1-b1ca-b6be86d5d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C2E590-5B2C-4430-82AF-3550FB0EAE12}">
  <ds:schemaRefs>
    <ds:schemaRef ds:uri="ac3ac4d5-b33f-40f1-b1ca-b6be86d5d30f"/>
    <ds:schemaRef ds:uri="f5b84231-98ef-435f-b76d-159723be5d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8E3D7F-B12B-4D12-9976-CA7E2BA2B73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89E98CD-10F6-4637-AD0F-CC4309463C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Personnalisé</PresentationFormat>
  <Paragraphs>86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Nunito Sans SemiBold</vt:lpstr>
      <vt:lpstr>Roboto</vt:lpstr>
      <vt:lpstr>Arial</vt:lpstr>
      <vt:lpstr>Times New Roman</vt:lpstr>
      <vt:lpstr>Nunito Sans</vt:lpstr>
      <vt:lpstr>Nunito SemiBold</vt:lpstr>
      <vt:lpstr>Nunito</vt:lpstr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MRIZIK Nadia</dc:creator>
  <cp:lastModifiedBy>CECCALDI Jean-Francois</cp:lastModifiedBy>
  <cp:revision>6</cp:revision>
  <dcterms:modified xsi:type="dcterms:W3CDTF">2024-03-19T08:34:59Z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0x010100E07BBA40C3311546A44927F66E5D8138</vt:lpwstr>
  </property>
</Properties>
</file>